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6" r:id="rId17"/>
    <p:sldId id="269" r:id="rId18"/>
    <p:sldId id="277" r:id="rId19"/>
    <p:sldId id="271" r:id="rId20"/>
    <p:sldId id="279" r:id="rId21"/>
    <p:sldId id="278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42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14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69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86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64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88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793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41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90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01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50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0C053E-D2A6-4002-B850-519D128191E6}" type="datetimeFigureOut">
              <a:rPr lang="zh-CN" altLang="en-US" smtClean="0"/>
              <a:t>2015/4/16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5A328D-BEA3-4A9E-A023-3E68EF2D8710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73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 comparison and analysis of three approaches to Chinese character instruction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55621"/>
            <a:ext cx="10058400" cy="1143000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Frederick J Poole</a:t>
            </a:r>
          </a:p>
          <a:p>
            <a:r>
              <a:rPr lang="en-US" altLang="zh-CN" dirty="0" smtClean="0"/>
              <a:t>Master of Second Language Teaching</a:t>
            </a:r>
          </a:p>
          <a:p>
            <a:endParaRPr lang="zh-CN" altLang="en-US" dirty="0"/>
          </a:p>
        </p:txBody>
      </p:sp>
      <p:pic>
        <p:nvPicPr>
          <p:cNvPr id="1026" name="Picture 2" descr="https://sp.yimg.com/ib/th?id=JN.QiY0kouPtmLJBBDofLoIxw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3394900"/>
            <a:ext cx="395287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2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 on Recognition</a:t>
            </a:r>
            <a:endParaRPr lang="zh-CN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08808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dirty="0" smtClean="0"/>
              <a:t>Arguments for: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Handwriting is not useful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Word Processing more important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More time efficient </a:t>
            </a:r>
          </a:p>
          <a:p>
            <a:endParaRPr lang="zh-CN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47008" y="1825625"/>
            <a:ext cx="5008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Arguments Against: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/>
              <a:t>Students do not learn proper stroke order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/>
              <a:t>Long-term retention of characters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187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 Question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1001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How do Focus on Pinyin, Focus on Writing, and Focus on Recognition instruction effect the development of oral and character recognition skills?</a:t>
            </a:r>
          </a:p>
          <a:p>
            <a:r>
              <a:rPr lang="en-US" altLang="zh-CN" sz="2800" dirty="0" smtClean="0"/>
              <a:t>What are teacher and student perceptions of Focus on Pinyin, Focus on Writing, and Focus on Recognition instruction?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200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 Methods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 Three </a:t>
            </a:r>
            <a:r>
              <a:rPr lang="en-US" altLang="zh-CN" sz="2800" dirty="0"/>
              <a:t>instructional </a:t>
            </a:r>
            <a:r>
              <a:rPr lang="en-US" altLang="zh-CN" sz="2800" dirty="0" smtClean="0"/>
              <a:t>methods (</a:t>
            </a:r>
            <a:r>
              <a:rPr lang="en-US" altLang="zh-CN" sz="2800" dirty="0"/>
              <a:t>FoP, FoW, and FoR)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 Nine Participants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 Each group was given 4-30minute sessions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 Students learned a total of 50 words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 Character recognition test and an oral assessment. 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Both teachers and students filled out surveys regarding their perceptions of the instructional methods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 Teachers: Students in a TCFL course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0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 on Pinyin Group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Speaking and listening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Lots of Repetition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Focus on pronunciation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Characters and pinyin presented on both PPT and handout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Activities used pinyin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519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 on Writing Group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1491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Taught stroke order for all characters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Taught radicals for all characters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If there was time, completed oral tasks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Characters and pinyin on PPT, but only characters on the handout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027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 on Recognition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Character recognition exercises after each activity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Pointed out important radicals, but this was not main focus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/>
              <a:t>Focus on speaking activities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Characters and pinyin on the PPT, only characters on the handout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619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048" y="262095"/>
            <a:ext cx="10515600" cy="840114"/>
          </a:xfrm>
        </p:spPr>
        <p:txBody>
          <a:bodyPr/>
          <a:lstStyle/>
          <a:p>
            <a:r>
              <a:rPr lang="en-US" altLang="zh-CN" dirty="0" smtClean="0"/>
              <a:t>Assessment </a:t>
            </a:r>
            <a:endParaRPr lang="zh-CN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808629"/>
              </p:ext>
            </p:extLst>
          </p:nvPr>
        </p:nvGraphicFramePr>
        <p:xfrm>
          <a:off x="1400563" y="1880882"/>
          <a:ext cx="9863085" cy="3212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888"/>
                <a:gridCol w="1227138"/>
                <a:gridCol w="2017499"/>
                <a:gridCol w="1551165"/>
                <a:gridCol w="1855486"/>
                <a:gridCol w="2426909"/>
              </a:tblGrid>
              <a:tr h="3398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Score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Fluency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Word Choice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Grammar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Pronunciation 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Comprehension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461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1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 or more pauses in an answer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Repeats same vocabulary in each answer and no use of adverb 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 or more grammar mistakes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3 or more words are not comprehensible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Translation is incorrect or participant indicates that the question was not understood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8675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 to 2 pauses in answer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Occasionally repeats vocabulary, only uses one adverb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 to 2 grammar mistakes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 to 2 words are not comprehensible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Translation is partially correct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6890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3</a:t>
                      </a:r>
                      <a:endParaRPr lang="zh-CN" sz="16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 pauses in answer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Uses novel words and or adverbs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 mistakes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All words are clear and comprehensible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Translation is correct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70708" y="1102208"/>
            <a:ext cx="32839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Oral Assessment</a:t>
            </a:r>
            <a:endParaRPr lang="en-US" altLang="zh-CN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2217" y="5208422"/>
            <a:ext cx="51809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Character recognition Quiz</a:t>
            </a:r>
            <a:endParaRPr lang="en-US" altLang="zh-CN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96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Results: Oral Assessment</a:t>
            </a:r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969809"/>
              </p:ext>
            </p:extLst>
          </p:nvPr>
        </p:nvGraphicFramePr>
        <p:xfrm>
          <a:off x="389094" y="1690688"/>
          <a:ext cx="10442038" cy="4091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442"/>
                <a:gridCol w="1478806"/>
                <a:gridCol w="1806785"/>
                <a:gridCol w="1643375"/>
                <a:gridCol w="1964401"/>
                <a:gridCol w="2240229"/>
              </a:tblGrid>
              <a:tr h="5464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Group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Fluency</a:t>
                      </a:r>
                      <a:endParaRPr lang="zh-CN" sz="1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Word Choice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Grammar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Pronunciation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Comprehension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18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FoP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32.33 (89.8%)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33.66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(93.5%)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32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(88.8%)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35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(97.2%)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24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(100%)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18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FoW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20</a:t>
                      </a:r>
                      <a:endParaRPr lang="zh-CN" sz="24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(55.5%)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20</a:t>
                      </a:r>
                      <a:endParaRPr lang="zh-CN" sz="24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(55.5%)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21.33</a:t>
                      </a:r>
                      <a:endParaRPr lang="zh-CN" sz="24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(59.3%)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22.66</a:t>
                      </a:r>
                      <a:endParaRPr lang="zh-CN" sz="24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(62.9%)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20.33</a:t>
                      </a:r>
                      <a:endParaRPr lang="zh-CN" sz="24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(84.7%)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18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FoR</a:t>
                      </a:r>
                      <a:endParaRPr lang="zh-CN" sz="2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32.33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(89.8%)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31.33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(87%)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33.33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(92.6%)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35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(97.2%)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21.33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(88.8%)</a:t>
                      </a:r>
                      <a:endParaRPr lang="zh-CN" sz="2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9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Results: Character Recognition</a:t>
            </a:r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536658"/>
              </p:ext>
            </p:extLst>
          </p:nvPr>
        </p:nvGraphicFramePr>
        <p:xfrm>
          <a:off x="1097280" y="1996225"/>
          <a:ext cx="9360364" cy="3966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1796"/>
                <a:gridCol w="1686196"/>
                <a:gridCol w="2060444"/>
                <a:gridCol w="1253731"/>
                <a:gridCol w="2868197"/>
              </a:tblGrid>
              <a:tr h="529733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Group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Quiz 1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Quiz 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Quiz 3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Final Comp. Quiz 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4565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</a:rPr>
                        <a:t>FoP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11 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(55%)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1.66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(16.6%)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1.33</a:t>
                      </a:r>
                      <a:endParaRPr lang="zh-CN" sz="20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(13.3%)</a:t>
                      </a:r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9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(18%)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14565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FoW</a:t>
                      </a:r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8.33</a:t>
                      </a:r>
                      <a:endParaRPr lang="zh-CN" sz="20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(41.7%)</a:t>
                      </a:r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6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(60%)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6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(60%)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30.66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(61.3%)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14565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FoR</a:t>
                      </a:r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12</a:t>
                      </a:r>
                      <a:endParaRPr lang="zh-CN" sz="20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(60%)</a:t>
                      </a:r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8.33</a:t>
                      </a:r>
                      <a:endParaRPr lang="zh-CN" sz="20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(83.3%)</a:t>
                      </a:r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6.33</a:t>
                      </a:r>
                      <a:endParaRPr lang="zh-CN" sz="2000" kern="10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(63.3%)</a:t>
                      </a:r>
                      <a:endParaRPr lang="zh-CN" sz="2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24</a:t>
                      </a:r>
                      <a:endParaRPr lang="zh-CN" sz="2000" kern="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(48%)</a:t>
                      </a:r>
                      <a:endParaRPr lang="zh-CN" sz="20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4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 Focus on Recognition is more efficient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 Writing can still be useful (Homework)</a:t>
            </a:r>
          </a:p>
          <a:p>
            <a:pPr marL="0" indent="0">
              <a:buNone/>
            </a:pP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u"/>
            </a:pPr>
            <a:endParaRPr lang="en-US" altLang="zh-CN" sz="2800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66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much should we focus on characters in a beginning Chinese class?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9560"/>
            <a:ext cx="10070206" cy="37624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4000" dirty="0" smtClean="0"/>
              <a:t> If too much, other skills get left behind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4000" dirty="0" smtClean="0"/>
              <a:t> If not enough, characters recognition suffers</a:t>
            </a:r>
          </a:p>
          <a:p>
            <a:pPr marL="0" indent="0">
              <a:buNone/>
            </a:pPr>
            <a:endParaRPr lang="en-US" altLang="zh-CN" sz="4000" dirty="0"/>
          </a:p>
        </p:txBody>
      </p:sp>
    </p:spTree>
    <p:extLst>
      <p:ext uri="{BB962C8B-B14F-4D97-AF65-F5344CB8AC3E}">
        <p14:creationId xmlns:p14="http://schemas.microsoft.com/office/powerpoint/2010/main" val="9353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sz="2800" dirty="0" smtClean="0"/>
              <a:t> Time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Participant numbers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sz="2800" dirty="0"/>
              <a:t> </a:t>
            </a:r>
            <a:r>
              <a:rPr lang="en-US" sz="2800" dirty="0" smtClean="0"/>
              <a:t>Oral assessment rubric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322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Questions</a:t>
            </a:r>
            <a:endParaRPr lang="zh-CN" altLang="en-US" dirty="0"/>
          </a:p>
        </p:txBody>
      </p:sp>
      <p:pic>
        <p:nvPicPr>
          <p:cNvPr id="9220" name="Picture 4" descr="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839" y="2042910"/>
            <a:ext cx="4171727" cy="417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does it mean to learn a character?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27" y="1869602"/>
            <a:ext cx="4403501" cy="4240324"/>
          </a:xfrm>
        </p:spPr>
        <p:txBody>
          <a:bodyPr/>
          <a:lstStyle/>
          <a:p>
            <a:r>
              <a:rPr lang="en-US" altLang="zh-CN" sz="3200" dirty="0" smtClean="0"/>
              <a:t>Orthographic Awareness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Rectangle 3"/>
          <p:cNvSpPr/>
          <p:nvPr/>
        </p:nvSpPr>
        <p:spPr>
          <a:xfrm>
            <a:off x="1361084" y="2435222"/>
            <a:ext cx="1254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vs. 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44981" y="256111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白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2859" y="2502058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百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29698" y="1869602"/>
            <a:ext cx="4416380" cy="9819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smtClean="0"/>
              <a:t>Strokes and Stroke Order</a:t>
            </a:r>
            <a:endParaRPr lang="zh-CN" altLang="en-US" sz="3200" dirty="0"/>
          </a:p>
        </p:txBody>
      </p:sp>
      <p:pic>
        <p:nvPicPr>
          <p:cNvPr id="14" name="Picture 2" descr="http://upload.wikimedia.org/wikipedia/commons/thumb/e/e2/8_Strokes_of_Han_Characters.svg/280px-8_Strokes_of_Han_Character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798" y="2360586"/>
            <a:ext cx="4569280" cy="365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65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1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347434" cy="4351338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Types of characters </a:t>
            </a:r>
            <a:endParaRPr lang="zh-CN" alt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What does it mean to learn a character?</a:t>
            </a:r>
            <a:endParaRPr lang="zh-CN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8369340" y="4312261"/>
            <a:ext cx="28715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Ideogram</a:t>
            </a:r>
          </a:p>
          <a:p>
            <a:pPr algn="ctr"/>
            <a:r>
              <a:rPr lang="zh-CN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林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2207" y="4422637"/>
            <a:ext cx="30235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Pictogram</a:t>
            </a:r>
          </a:p>
          <a:p>
            <a:pPr algn="ctr"/>
            <a:r>
              <a:rPr lang="zh-CN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店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224" y="2099157"/>
            <a:ext cx="59261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Phonetic Compound</a:t>
            </a:r>
          </a:p>
          <a:p>
            <a:pPr algn="ctr"/>
            <a:r>
              <a:rPr lang="zh-CN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妈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785724" y="3678928"/>
            <a:ext cx="462676" cy="439467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982659" y="3718756"/>
            <a:ext cx="293904" cy="59350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13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Radical Knowledge (Function and Location)</a:t>
            </a:r>
            <a:endParaRPr lang="zh-CN" alt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What does it mean to learn a character?</a:t>
            </a:r>
            <a:endParaRPr lang="zh-CN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990600" y="2902941"/>
            <a:ext cx="5032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心：情，闷，想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4424459"/>
            <a:ext cx="5032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丁：打，厅，订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50851" y="3606537"/>
            <a:ext cx="462676" cy="439467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215067" y="3652855"/>
            <a:ext cx="106141" cy="40199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957070" y="3621080"/>
            <a:ext cx="582659" cy="63549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11460" y="5277934"/>
            <a:ext cx="462676" cy="439467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935805" y="5277115"/>
            <a:ext cx="172555" cy="42992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743022" y="5230209"/>
            <a:ext cx="152637" cy="594409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24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are characters hard to learn?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1303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Reproducing characters from memory is cognitively demanding</a:t>
            </a:r>
          </a:p>
          <a:p>
            <a:r>
              <a:rPr lang="en-US" altLang="zh-CN" sz="2800" dirty="0" smtClean="0"/>
              <a:t>Radicals only provide clues </a:t>
            </a:r>
          </a:p>
          <a:p>
            <a:r>
              <a:rPr lang="en-US" altLang="zh-CN" sz="2800" dirty="0" smtClean="0"/>
              <a:t>The clues are not always reliable</a:t>
            </a:r>
            <a:endParaRPr lang="zh-CN" altLang="en-US" sz="2800" dirty="0"/>
          </a:p>
        </p:txBody>
      </p:sp>
      <p:pic>
        <p:nvPicPr>
          <p:cNvPr id="5122" name="Picture 2" descr="http://www.handedict.de/en/zi/images/stroke_order/700/qian2_1-b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99" y="3526924"/>
            <a:ext cx="6557057" cy="148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86190" y="2976994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结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86190" y="4266935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给</a:t>
            </a:r>
            <a:endParaRPr lang="en-US" altLang="zh-CN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88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Three instructional approaches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4000" dirty="0" smtClean="0"/>
              <a:t>Focus on Pinyin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4000" dirty="0" smtClean="0"/>
              <a:t>Focus on Writing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4000" dirty="0" smtClean="0"/>
              <a:t>Focus on Recognition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7218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 on Pinyin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088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Arguments for: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In our L1 we learn to speak before we learn to read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Development of vocabulary is faster in a similar script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/>
              <a:t>D</a:t>
            </a:r>
            <a:r>
              <a:rPr lang="en-US" altLang="zh-CN" sz="2800" dirty="0" smtClean="0"/>
              <a:t>evelopment of oral skills will facilitate reading </a:t>
            </a:r>
          </a:p>
          <a:p>
            <a:endParaRPr lang="zh-CN" alt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47008" y="1825625"/>
            <a:ext cx="5008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Arguments Against: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/>
              <a:t>Students become too reliant on Pinyin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/>
              <a:t>“Re-learning” characters is frustrating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/>
              <a:t>Students lose interest in characters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84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 on Writing</a:t>
            </a:r>
            <a:endParaRPr lang="zh-CN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08808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dirty="0" smtClean="0"/>
              <a:t>Arguments for: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Breaks down complicated characters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Motor-memory helps long term retention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Able to lend more attention to radicals</a:t>
            </a:r>
          </a:p>
          <a:p>
            <a:endParaRPr lang="zh-CN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47008" y="1825625"/>
            <a:ext cx="5008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dirty="0" smtClean="0"/>
              <a:t>Arguments Against: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/>
              <a:t>Time consuming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u"/>
            </a:pPr>
            <a:r>
              <a:rPr lang="en-US" altLang="zh-CN" dirty="0" smtClean="0"/>
              <a:t>Studies show that learners can recognize characters without ever writing them.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9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</TotalTime>
  <Words>769</Words>
  <Application>Microsoft Office PowerPoint</Application>
  <PresentationFormat>Widescreen</PresentationFormat>
  <Paragraphs>196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Times New Roman</vt:lpstr>
      <vt:lpstr>Wingdings</vt:lpstr>
      <vt:lpstr>Retrospect</vt:lpstr>
      <vt:lpstr>A comparison and analysis of three approaches to Chinese character instruction</vt:lpstr>
      <vt:lpstr>How much should we focus on characters in a beginning Chinese class?</vt:lpstr>
      <vt:lpstr>What does it mean to learn a character?</vt:lpstr>
      <vt:lpstr>PowerPoint Presentation</vt:lpstr>
      <vt:lpstr>PowerPoint Presentation</vt:lpstr>
      <vt:lpstr>Why are characters hard to learn?</vt:lpstr>
      <vt:lpstr>Three instructional approaches</vt:lpstr>
      <vt:lpstr>Focus on Pinyin</vt:lpstr>
      <vt:lpstr>Focus on Writing</vt:lpstr>
      <vt:lpstr>Focus on Recognition</vt:lpstr>
      <vt:lpstr>Research Question</vt:lpstr>
      <vt:lpstr>Research Methods</vt:lpstr>
      <vt:lpstr>Focus on Pinyin Group</vt:lpstr>
      <vt:lpstr>Focus on Writing Group</vt:lpstr>
      <vt:lpstr>Focus on Recognition</vt:lpstr>
      <vt:lpstr>Assessment </vt:lpstr>
      <vt:lpstr>Results: Oral Assessment</vt:lpstr>
      <vt:lpstr>Results: Character Recognition</vt:lpstr>
      <vt:lpstr>Conclusion</vt:lpstr>
      <vt:lpstr>Limitations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comparison and analysis of three approaches to Chinese character instruction</dc:title>
  <dc:creator>Frederick Poole</dc:creator>
  <cp:lastModifiedBy>Frederick Poole</cp:lastModifiedBy>
  <cp:revision>19</cp:revision>
  <dcterms:created xsi:type="dcterms:W3CDTF">2014-04-21T17:14:22Z</dcterms:created>
  <dcterms:modified xsi:type="dcterms:W3CDTF">2015-04-16T13:17:31Z</dcterms:modified>
</cp:coreProperties>
</file>