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60" r:id="rId5"/>
    <p:sldId id="261" r:id="rId6"/>
    <p:sldId id="264" r:id="rId7"/>
    <p:sldId id="271" r:id="rId8"/>
    <p:sldId id="272" r:id="rId9"/>
    <p:sldId id="262" r:id="rId10"/>
    <p:sldId id="263" r:id="rId11"/>
    <p:sldId id="265" r:id="rId12"/>
    <p:sldId id="266" r:id="rId13"/>
    <p:sldId id="268" r:id="rId14"/>
    <p:sldId id="269" r:id="rId15"/>
    <p:sldId id="270" r:id="rId16"/>
    <p:sldId id="274" r:id="rId17"/>
    <p:sldId id="273" r:id="rId1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24D3-6C9B-4F57-AB80-FAA013645E22}" type="datetimeFigureOut">
              <a:rPr lang="zh-CN" altLang="en-US" smtClean="0"/>
              <a:t>2014/11/22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FC8DCBB-4931-4947-89D8-0794226898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225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24D3-6C9B-4F57-AB80-FAA013645E22}" type="datetimeFigureOut">
              <a:rPr lang="zh-CN" altLang="en-US" smtClean="0"/>
              <a:t>2014/11/22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FC8DCBB-4931-4947-89D8-0794226898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2915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24D3-6C9B-4F57-AB80-FAA013645E22}" type="datetimeFigureOut">
              <a:rPr lang="zh-CN" altLang="en-US" smtClean="0"/>
              <a:t>2014/11/22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FC8DCBB-4931-4947-89D8-07942268985D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15315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24D3-6C9B-4F57-AB80-FAA013645E22}" type="datetimeFigureOut">
              <a:rPr lang="zh-CN" altLang="en-US" smtClean="0"/>
              <a:t>2014/11/22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FC8DCBB-4931-4947-89D8-0794226898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35703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24D3-6C9B-4F57-AB80-FAA013645E22}" type="datetimeFigureOut">
              <a:rPr lang="zh-CN" altLang="en-US" smtClean="0"/>
              <a:t>2014/11/22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FC8DCBB-4931-4947-89D8-07942268985D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66325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24D3-6C9B-4F57-AB80-FAA013645E22}" type="datetimeFigureOut">
              <a:rPr lang="zh-CN" altLang="en-US" smtClean="0"/>
              <a:t>2014/11/22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FC8DCBB-4931-4947-89D8-0794226898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06719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24D3-6C9B-4F57-AB80-FAA013645E22}" type="datetimeFigureOut">
              <a:rPr lang="zh-CN" altLang="en-US" smtClean="0"/>
              <a:t>2014/11/22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8DCBB-4931-4947-89D8-0794226898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35102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24D3-6C9B-4F57-AB80-FAA013645E22}" type="datetimeFigureOut">
              <a:rPr lang="zh-CN" altLang="en-US" smtClean="0"/>
              <a:t>2014/11/22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8DCBB-4931-4947-89D8-0794226898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2549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24D3-6C9B-4F57-AB80-FAA013645E22}" type="datetimeFigureOut">
              <a:rPr lang="zh-CN" altLang="en-US" smtClean="0"/>
              <a:t>2014/11/22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8DCBB-4931-4947-89D8-0794226898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8057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24D3-6C9B-4F57-AB80-FAA013645E22}" type="datetimeFigureOut">
              <a:rPr lang="zh-CN" altLang="en-US" smtClean="0"/>
              <a:t>2014/11/22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FC8DCBB-4931-4947-89D8-0794226898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194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24D3-6C9B-4F57-AB80-FAA013645E22}" type="datetimeFigureOut">
              <a:rPr lang="zh-CN" altLang="en-US" smtClean="0"/>
              <a:t>2014/11/22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FC8DCBB-4931-4947-89D8-0794226898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3503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24D3-6C9B-4F57-AB80-FAA013645E22}" type="datetimeFigureOut">
              <a:rPr lang="zh-CN" altLang="en-US" smtClean="0"/>
              <a:t>2014/11/22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FC8DCBB-4931-4947-89D8-0794226898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5846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24D3-6C9B-4F57-AB80-FAA013645E22}" type="datetimeFigureOut">
              <a:rPr lang="zh-CN" altLang="en-US" smtClean="0"/>
              <a:t>2014/11/22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8DCBB-4931-4947-89D8-0794226898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1101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24D3-6C9B-4F57-AB80-FAA013645E22}" type="datetimeFigureOut">
              <a:rPr lang="zh-CN" altLang="en-US" smtClean="0"/>
              <a:t>2014/11/22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8DCBB-4931-4947-89D8-0794226898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7400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24D3-6C9B-4F57-AB80-FAA013645E22}" type="datetimeFigureOut">
              <a:rPr lang="zh-CN" altLang="en-US" smtClean="0"/>
              <a:t>2014/11/22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8DCBB-4931-4947-89D8-0794226898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5923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24D3-6C9B-4F57-AB80-FAA013645E22}" type="datetimeFigureOut">
              <a:rPr lang="zh-CN" altLang="en-US" smtClean="0"/>
              <a:t>2014/11/22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FC8DCBB-4931-4947-89D8-0794226898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3557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624D3-6C9B-4F57-AB80-FAA013645E22}" type="datetimeFigureOut">
              <a:rPr lang="zh-CN" altLang="en-US" smtClean="0"/>
              <a:t>2014/11/22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FC8DCBB-4931-4947-89D8-0794226898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6123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00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Evaluating the Use of Graded Readings with Chinese Language Beginners</a:t>
            </a:r>
            <a:endParaRPr lang="zh-CN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Written by: Dr. </a:t>
            </a:r>
            <a:r>
              <a:rPr lang="en-US" altLang="zh-CN" dirty="0" err="1" smtClean="0"/>
              <a:t>Ko</a:t>
            </a:r>
            <a:r>
              <a:rPr lang="en-US" altLang="zh-CN" dirty="0" smtClean="0"/>
              <a:t>-Yin Sung and Frederick J Poole</a:t>
            </a:r>
          </a:p>
          <a:p>
            <a:r>
              <a:rPr lang="en-US" altLang="zh-CN" dirty="0" smtClean="0"/>
              <a:t>Presented by: Frederick J Poole</a:t>
            </a:r>
            <a:endParaRPr lang="zh-CN" alt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1918" y="5183065"/>
            <a:ext cx="4004830" cy="144119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78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200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Data Collection and Procedure	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98" y="1463161"/>
            <a:ext cx="8923637" cy="4351338"/>
          </a:xfrm>
        </p:spPr>
        <p:txBody>
          <a:bodyPr>
            <a:normAutofit/>
          </a:bodyPr>
          <a:lstStyle/>
          <a:p>
            <a:r>
              <a:rPr lang="en-US" altLang="zh-CN" sz="2000" dirty="0" smtClean="0"/>
              <a:t>20 graded readings were assigned over a 15 week period.</a:t>
            </a:r>
          </a:p>
          <a:p>
            <a:r>
              <a:rPr lang="en-US" altLang="zh-CN" sz="2000" dirty="0" smtClean="0"/>
              <a:t>Assessment tools for both sections (only in-class material tested)</a:t>
            </a:r>
          </a:p>
          <a:p>
            <a:pPr lvl="1"/>
            <a:r>
              <a:rPr lang="en-US" altLang="zh-CN" sz="1800" dirty="0" smtClean="0"/>
              <a:t>Character naming test (140 characters)</a:t>
            </a:r>
          </a:p>
          <a:p>
            <a:pPr lvl="1"/>
            <a:r>
              <a:rPr lang="en-US" altLang="zh-CN" sz="1800" dirty="0" smtClean="0"/>
              <a:t>Vocabulary test (92 words)</a:t>
            </a:r>
          </a:p>
          <a:p>
            <a:pPr lvl="1"/>
            <a:r>
              <a:rPr lang="en-US" altLang="zh-CN" sz="1800" dirty="0" smtClean="0"/>
              <a:t>Reading Comprehension (2 short stories, ~100 characters each)  </a:t>
            </a:r>
          </a:p>
          <a:p>
            <a:r>
              <a:rPr lang="en-US" altLang="zh-CN" sz="2000" dirty="0" smtClean="0"/>
              <a:t>Assessment tool for graded reading section</a:t>
            </a:r>
          </a:p>
          <a:p>
            <a:pPr lvl="1"/>
            <a:r>
              <a:rPr lang="en-US" altLang="zh-CN" sz="1800" dirty="0" smtClean="0"/>
              <a:t>Character naming test (189 characters)</a:t>
            </a:r>
          </a:p>
          <a:p>
            <a:pPr lvl="1"/>
            <a:r>
              <a:rPr lang="en-US" altLang="zh-CN" sz="1800" dirty="0" smtClean="0"/>
              <a:t>Vocabulary test (160 words)</a:t>
            </a:r>
          </a:p>
          <a:p>
            <a:pPr lvl="1"/>
            <a:r>
              <a:rPr lang="en-US" altLang="zh-CN" sz="1800" dirty="0" smtClean="0"/>
              <a:t>Reading comprehension (2 short stories, ~100 characters each)</a:t>
            </a:r>
          </a:p>
          <a:p>
            <a:pPr lvl="1"/>
            <a:r>
              <a:rPr lang="en-US" altLang="zh-CN" sz="1800" dirty="0" smtClean="0"/>
              <a:t>Questionnaire </a:t>
            </a:r>
            <a:endParaRPr lang="zh-CN" altLang="en-US" sz="1800" dirty="0"/>
          </a:p>
        </p:txBody>
      </p:sp>
      <p:pic>
        <p:nvPicPr>
          <p:cNvPr id="7170" name="Picture 2" descr="there are 2 types of collecting data 1 primary da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9124" y="2299267"/>
            <a:ext cx="2857500" cy="2457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53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800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254" y="189634"/>
            <a:ext cx="10515600" cy="1325563"/>
          </a:xfrm>
        </p:spPr>
        <p:txBody>
          <a:bodyPr/>
          <a:lstStyle/>
          <a:p>
            <a:r>
              <a:rPr lang="en-US" altLang="zh-CN" dirty="0" smtClean="0"/>
              <a:t>Results: In-class material</a:t>
            </a:r>
            <a:endParaRPr lang="zh-CN" alt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5110496"/>
              </p:ext>
            </p:extLst>
          </p:nvPr>
        </p:nvGraphicFramePr>
        <p:xfrm>
          <a:off x="1625600" y="1080655"/>
          <a:ext cx="9615218" cy="54864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724331"/>
                <a:gridCol w="1716885"/>
                <a:gridCol w="1571215"/>
                <a:gridCol w="1571215"/>
                <a:gridCol w="2031572"/>
              </a:tblGrid>
              <a:tr h="1056431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59055" marR="59055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Number of participants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59055" marR="5905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Average points or minutes received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59055" marR="5905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Percentage of points received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59055" marR="59055" marT="0" marB="0" anchor="b"/>
                </a:tc>
              </a:tr>
              <a:tr h="5282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Characters answered correctly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59055" marR="5905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non-reader group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59055" marR="5905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14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85 points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60.70%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59055" marR="59055" marT="0" marB="0" anchor="ctr"/>
                </a:tc>
              </a:tr>
              <a:tr h="5282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59055" marR="5905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reader group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59055" marR="5905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14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65 points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46.43%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59055" marR="59055" marT="0" marB="0" anchor="ctr"/>
                </a:tc>
              </a:tr>
              <a:tr h="5282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Character speed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59055" marR="5905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non-reader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group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59055" marR="5905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14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11.72 minutes</a:t>
                      </a:r>
                      <a:endParaRPr lang="en-US" sz="18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59055" marR="59055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N/A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59055" marR="59055" marT="0" marB="0" anchor="ctr"/>
                </a:tc>
              </a:tr>
              <a:tr h="5282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59055" marR="5905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reader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group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59055" marR="5905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14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7.86 minutes</a:t>
                      </a:r>
                      <a:endParaRPr lang="en-US" sz="18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59055" marR="59055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N/A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59055" marR="59055" marT="0" marB="0" anchor="ctr"/>
                </a:tc>
              </a:tr>
              <a:tr h="5282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Vocabulary answered correctly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59055" marR="5905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non-reader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group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59055" marR="5905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14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180 points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65.22%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59055" marR="59055" marT="0" marB="0" anchor="ctr"/>
                </a:tc>
              </a:tr>
              <a:tr h="5282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59055" marR="5905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reader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group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59055" marR="5905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14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193 points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69.93%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59055" marR="59055" marT="0" marB="0" anchor="ctr"/>
                </a:tc>
              </a:tr>
              <a:tr h="5282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Reading questions answered correctly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59055" marR="5905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non-reader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group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59055" marR="5905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14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8.14 points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80.14%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59055" marR="59055" marT="0" marB="0" anchor="ctr"/>
                </a:tc>
              </a:tr>
              <a:tr h="5282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59055" marR="5905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reader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group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59055" marR="5905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14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7.68 points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76.80%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59055" marR="5905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763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200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Results: extra tests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6746" y="1687080"/>
            <a:ext cx="6966527" cy="4351338"/>
          </a:xfrm>
        </p:spPr>
        <p:txBody>
          <a:bodyPr>
            <a:normAutofit/>
          </a:bodyPr>
          <a:lstStyle/>
          <a:p>
            <a:r>
              <a:rPr lang="en-US" altLang="zh-CN" sz="2400" dirty="0" smtClean="0"/>
              <a:t>Accurately named </a:t>
            </a:r>
            <a:r>
              <a:rPr lang="en-US" altLang="zh-CN" sz="2400" b="1" dirty="0" smtClean="0"/>
              <a:t>30 characters </a:t>
            </a:r>
            <a:r>
              <a:rPr lang="en-US" altLang="zh-CN" sz="2400" dirty="0" smtClean="0"/>
              <a:t>(16%)</a:t>
            </a:r>
          </a:p>
          <a:p>
            <a:r>
              <a:rPr lang="en-US" altLang="zh-CN" sz="2400" dirty="0" smtClean="0"/>
              <a:t>Average time to name characters was </a:t>
            </a:r>
            <a:r>
              <a:rPr lang="en-US" altLang="zh-CN" sz="2400" b="1" dirty="0" smtClean="0"/>
              <a:t>10.55 minutes </a:t>
            </a:r>
            <a:r>
              <a:rPr lang="en-US" altLang="zh-CN" sz="2400" dirty="0" smtClean="0"/>
              <a:t>or </a:t>
            </a:r>
            <a:r>
              <a:rPr lang="en-US" altLang="zh-CN" sz="2400" b="1" dirty="0" smtClean="0"/>
              <a:t>3.5 seconds </a:t>
            </a:r>
            <a:r>
              <a:rPr lang="en-US" altLang="zh-CN" sz="2400" dirty="0" smtClean="0"/>
              <a:t>/ character</a:t>
            </a:r>
          </a:p>
          <a:p>
            <a:r>
              <a:rPr lang="en-US" altLang="zh-CN" sz="2400" dirty="0" smtClean="0"/>
              <a:t>Vocabulary test showed that out of </a:t>
            </a:r>
            <a:r>
              <a:rPr lang="en-US" altLang="zh-CN" sz="2400" b="1" dirty="0" smtClean="0"/>
              <a:t>160 words </a:t>
            </a:r>
            <a:r>
              <a:rPr lang="en-US" altLang="zh-CN" sz="2400" dirty="0" smtClean="0"/>
              <a:t>learned in the readings, the participants had </a:t>
            </a:r>
            <a:r>
              <a:rPr lang="en-US" altLang="zh-CN" sz="2400" b="1" dirty="0" smtClean="0"/>
              <a:t>partial and full knowledge </a:t>
            </a:r>
            <a:r>
              <a:rPr lang="en-US" altLang="zh-CN" sz="2400" dirty="0" smtClean="0"/>
              <a:t>of approximately </a:t>
            </a:r>
            <a:r>
              <a:rPr lang="en-US" altLang="zh-CN" sz="2400" b="1" dirty="0" smtClean="0"/>
              <a:t>40% of the words</a:t>
            </a:r>
            <a:r>
              <a:rPr lang="en-US" altLang="zh-CN" sz="2400" dirty="0" smtClean="0"/>
              <a:t>. </a:t>
            </a:r>
          </a:p>
          <a:p>
            <a:r>
              <a:rPr lang="en-US" altLang="zh-CN" sz="2400" dirty="0" smtClean="0"/>
              <a:t>Reading comprehension showed that on average participants answered </a:t>
            </a:r>
            <a:r>
              <a:rPr lang="en-US" altLang="zh-CN" sz="2400" b="1" dirty="0" smtClean="0"/>
              <a:t>7 out of 10 questions accurately</a:t>
            </a:r>
            <a:r>
              <a:rPr lang="en-US" altLang="zh-CN" sz="2400" dirty="0" smtClean="0"/>
              <a:t>. </a:t>
            </a:r>
            <a:endParaRPr lang="zh-CN" altLang="en-US" sz="2400" dirty="0"/>
          </a:p>
        </p:txBody>
      </p:sp>
      <p:pic>
        <p:nvPicPr>
          <p:cNvPr id="9218" name="Picture 2" descr="https://sp.yimg.com/ib/th?id=HN.608033740097914809&amp;pid=15.1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8203" y="1687080"/>
            <a:ext cx="3386409" cy="3467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551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700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Learner’s Perceptions of Using Graded Readers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75110" cy="3900920"/>
          </a:xfrm>
        </p:spPr>
        <p:txBody>
          <a:bodyPr numCol="2">
            <a:normAutofit/>
          </a:bodyPr>
          <a:lstStyle/>
          <a:p>
            <a:r>
              <a:rPr lang="en-US" altLang="zh-CN" sz="2400" dirty="0" smtClean="0"/>
              <a:t>Pre-reading section</a:t>
            </a:r>
          </a:p>
          <a:p>
            <a:pPr lvl="1"/>
            <a:r>
              <a:rPr lang="en-US" altLang="zh-CN" sz="2000" dirty="0" smtClean="0"/>
              <a:t>Radical knowledge</a:t>
            </a:r>
          </a:p>
          <a:p>
            <a:pPr lvl="1"/>
            <a:r>
              <a:rPr lang="en-US" altLang="zh-CN" sz="2000" dirty="0" smtClean="0"/>
              <a:t>Character etymology</a:t>
            </a:r>
          </a:p>
          <a:p>
            <a:r>
              <a:rPr lang="en-US" altLang="zh-CN" sz="2400" dirty="0" smtClean="0"/>
              <a:t>Writing section</a:t>
            </a:r>
          </a:p>
          <a:p>
            <a:pPr lvl="1"/>
            <a:r>
              <a:rPr lang="en-US" altLang="zh-CN" sz="2000" dirty="0" smtClean="0"/>
              <a:t>Time consuming, but helpful</a:t>
            </a:r>
          </a:p>
          <a:p>
            <a:r>
              <a:rPr lang="en-US" altLang="zh-CN" sz="2400" dirty="0" smtClean="0"/>
              <a:t>Reading section</a:t>
            </a:r>
          </a:p>
          <a:p>
            <a:pPr lvl="1"/>
            <a:r>
              <a:rPr lang="en-US" altLang="zh-CN" sz="2000" dirty="0" smtClean="0"/>
              <a:t>Learned new sentence structures</a:t>
            </a:r>
          </a:p>
          <a:p>
            <a:pPr lvl="1"/>
            <a:r>
              <a:rPr lang="en-US" altLang="zh-CN" sz="2000" dirty="0" smtClean="0"/>
              <a:t>Vocabulary in context</a:t>
            </a:r>
          </a:p>
          <a:p>
            <a:r>
              <a:rPr lang="en-US" altLang="zh-CN" sz="2400" dirty="0" smtClean="0"/>
              <a:t>Task completion section</a:t>
            </a:r>
          </a:p>
          <a:p>
            <a:pPr lvl="1"/>
            <a:r>
              <a:rPr lang="en-US" altLang="zh-CN" sz="2000" dirty="0" smtClean="0"/>
              <a:t>Helpful in reviewing</a:t>
            </a:r>
          </a:p>
          <a:p>
            <a:pPr lvl="1"/>
            <a:r>
              <a:rPr lang="en-US" altLang="zh-CN" sz="2000" dirty="0" smtClean="0"/>
              <a:t>Comprehension questions most valuable</a:t>
            </a:r>
          </a:p>
          <a:p>
            <a:r>
              <a:rPr lang="en-US" altLang="zh-CN" sz="2400" dirty="0" smtClean="0"/>
              <a:t>Story</a:t>
            </a:r>
          </a:p>
          <a:p>
            <a:pPr lvl="1"/>
            <a:r>
              <a:rPr lang="en-US" altLang="zh-CN" sz="2000" dirty="0" smtClean="0"/>
              <a:t>Interesting/funny</a:t>
            </a:r>
          </a:p>
          <a:p>
            <a:pPr lvl="1"/>
            <a:r>
              <a:rPr lang="en-US" altLang="zh-CN" sz="2000" dirty="0" smtClean="0"/>
              <a:t>Surreal</a:t>
            </a:r>
          </a:p>
          <a:p>
            <a:pPr lvl="1"/>
            <a:r>
              <a:rPr lang="en-US" altLang="zh-CN" sz="2000" dirty="0" smtClean="0"/>
              <a:t>More Chinese culture</a:t>
            </a:r>
            <a:endParaRPr lang="en-US" altLang="zh-CN" sz="2000" dirty="0"/>
          </a:p>
          <a:p>
            <a:pPr lvl="1"/>
            <a:r>
              <a:rPr lang="en-US" altLang="zh-CN" sz="2000" dirty="0" smtClean="0"/>
              <a:t>More relevant to in-class material</a:t>
            </a:r>
          </a:p>
        </p:txBody>
      </p:sp>
    </p:spTree>
    <p:extLst>
      <p:ext uri="{BB962C8B-B14F-4D97-AF65-F5344CB8AC3E}">
        <p14:creationId xmlns:p14="http://schemas.microsoft.com/office/powerpoint/2010/main" val="97592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600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493" y="1770207"/>
            <a:ext cx="7058891" cy="4351338"/>
          </a:xfrm>
        </p:spPr>
        <p:txBody>
          <a:bodyPr/>
          <a:lstStyle/>
          <a:p>
            <a:r>
              <a:rPr lang="en-US" altLang="zh-CN" sz="2400" dirty="0" smtClean="0"/>
              <a:t>Most significant finding was naming speed</a:t>
            </a:r>
          </a:p>
          <a:p>
            <a:r>
              <a:rPr lang="en-US" altLang="zh-CN" sz="2400" dirty="0" smtClean="0"/>
              <a:t>40% of vocabulary gained partial and/or full </a:t>
            </a:r>
            <a:r>
              <a:rPr lang="en-US" altLang="zh-CN" sz="2400" dirty="0" smtClean="0"/>
              <a:t>knowledge</a:t>
            </a:r>
            <a:r>
              <a:rPr lang="zh-CN" altLang="en-US" sz="2400" dirty="0" smtClean="0"/>
              <a:t>。</a:t>
            </a:r>
            <a:endParaRPr lang="en-US" altLang="zh-CN" sz="2400" dirty="0" smtClean="0"/>
          </a:p>
          <a:p>
            <a:r>
              <a:rPr lang="en-US" altLang="zh-CN" sz="2400" dirty="0" smtClean="0"/>
              <a:t>Overall perception was positive</a:t>
            </a:r>
          </a:p>
          <a:p>
            <a:r>
              <a:rPr lang="en-US" altLang="zh-CN" sz="2400" dirty="0" smtClean="0"/>
              <a:t>Adjustments include adding cultural elements to story and including graded readers to in-class discussion.</a:t>
            </a:r>
          </a:p>
          <a:p>
            <a:r>
              <a:rPr lang="en-US" altLang="zh-CN" sz="2400" dirty="0" smtClean="0"/>
              <a:t>Design of graded readers was not typical, but it allowed for independent reading at the beginning learning stage. </a:t>
            </a:r>
          </a:p>
          <a:p>
            <a:endParaRPr lang="zh-CN" altLang="en-US" dirty="0"/>
          </a:p>
        </p:txBody>
      </p:sp>
      <p:pic>
        <p:nvPicPr>
          <p:cNvPr id="11266" name="Picture 2" descr="Conclus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2384" y="2381322"/>
            <a:ext cx="28575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304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400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Limitations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0855" y="1816389"/>
            <a:ext cx="9589655" cy="3679248"/>
          </a:xfrm>
        </p:spPr>
        <p:txBody>
          <a:bodyPr/>
          <a:lstStyle/>
          <a:p>
            <a:r>
              <a:rPr lang="en-US" altLang="zh-CN" sz="3200" dirty="0" smtClean="0"/>
              <a:t>Number of participants</a:t>
            </a:r>
          </a:p>
          <a:p>
            <a:r>
              <a:rPr lang="en-US" altLang="zh-CN" sz="3200" dirty="0" smtClean="0"/>
              <a:t>Length of time</a:t>
            </a:r>
          </a:p>
          <a:p>
            <a:r>
              <a:rPr lang="en-US" altLang="zh-CN" sz="3200" dirty="0" smtClean="0"/>
              <a:t>Future studies need to observe long-term effects of using graded readings</a:t>
            </a:r>
          </a:p>
          <a:p>
            <a:r>
              <a:rPr lang="en-US" altLang="zh-CN" sz="3200" dirty="0" smtClean="0"/>
              <a:t>Need to compare multiple designs of graded readings</a:t>
            </a: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6802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300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12290" name="Picture 2" descr="https://sp.yimg.com/ib/th?id=HN.608036213999272884&amp;pid=15.1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9628" y="1542906"/>
            <a:ext cx="4584700" cy="458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107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200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272310" y="1264555"/>
            <a:ext cx="10799618" cy="535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Day, R., &amp; </a:t>
            </a:r>
            <a:r>
              <a:rPr kumimoji="0" lang="en-US" altLang="zh-CN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Bamford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J. (1998). </a:t>
            </a:r>
            <a:r>
              <a:rPr kumimoji="0" lang="en-US" altLang="zh-CN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Extensive reading in the second language classroom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 Cambridge: Cambridge University Press.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Elley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W. B., &amp; </a:t>
            </a:r>
            <a:r>
              <a:rPr kumimoji="0" lang="en-US" altLang="zh-CN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Mangubhai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F. (1983). The impact of reading on second language learning. </a:t>
            </a:r>
            <a:r>
              <a:rPr kumimoji="0" lang="en-US" altLang="zh-CN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Reading Research Quarterly, 19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53-67.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Fan, K. Y., Gao, J. Y., &amp; Ao, X. P. (1984). 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Pronunciation principles of the Chinese character and alphabetic writing scripts. </a:t>
            </a:r>
            <a:r>
              <a:rPr kumimoji="0" lang="en-US" altLang="zh-CN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Chinese character reform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zh-CN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23-27.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Feldman, L. B., and </a:t>
            </a:r>
            <a:r>
              <a:rPr kumimoji="0" lang="en-US" altLang="zh-CN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Siok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W.T. (1999). Semantic Radicals Contribute to the Visual Identification of Chinese Characters. </a:t>
            </a:r>
            <a:r>
              <a:rPr kumimoji="0" lang="en-US" altLang="zh-CN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Journal of Memory and Language, 40,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559-	576.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Hafiz, F. M., &amp; Tudor, I. (1989). Extensive reading and the development of language skills in an L2. </a:t>
            </a:r>
            <a:r>
              <a:rPr kumimoji="0" lang="en-US" altLang="zh-CN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English Language Teaching Journal, 43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4-13.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Hafiz, F. M., &amp; Tudor, I. (1990). 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Graded readers as an input medium in L2 learning. </a:t>
            </a:r>
            <a:r>
              <a:rPr kumimoji="0" lang="en-US" altLang="zh-CN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System, 18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(1), 4-13.</a:t>
            </a:r>
            <a:b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Hill, D. (1997). Survey review: Graded readers. </a:t>
            </a:r>
            <a:r>
              <a:rPr kumimoji="0" lang="en-US" altLang="zh-CN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English Language Teaching Journal, 51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(1), 57-81</a:t>
            </a:r>
            <a:b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Hill, D. (2008). Graded readers in English. </a:t>
            </a:r>
            <a:r>
              <a:rPr kumimoji="0" lang="en-US" altLang="zh-CN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English Language Teaching Journal, 62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(2), 184-204.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Horst, M., (2005). Learning L2 vocabulary through extensive reading: A measurement study. </a:t>
            </a:r>
            <a:r>
              <a:rPr kumimoji="0" lang="en-US" altLang="zh-CN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The Canadian Modern Language Review, 61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355-382.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Krashen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S. (2002a). The comprehension hypothesis and its rivals. Paper presented at the 	eleventh International Symposium on English Teaching/Fourth Pan Asian 	Conference</a:t>
            </a:r>
            <a:r>
              <a:rPr kumimoji="0" lang="en-US" altLang="zh-CN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Taipei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Taiwan. Retrieved from http://www.finchpark.com/courses/tkt/Unit_10/comprehension.pdf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Krashen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S. (2002b). </a:t>
            </a:r>
            <a:r>
              <a:rPr kumimoji="0" lang="en-US" altLang="zh-CN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Foreign language teaching: The easy way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 Taipei: Crane.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Morano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R. (2004). Simplified readers as comprehensible input in the EFL classroom. </a:t>
            </a:r>
            <a:r>
              <a:rPr kumimoji="0" lang="en-US" altLang="zh-CN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Academic Journal of Kang-</a:t>
            </a:r>
            <a:r>
              <a:rPr kumimoji="0" lang="en-US" altLang="zh-CN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Ning</a:t>
            </a:r>
            <a:r>
              <a:rPr kumimoji="0" lang="en-US" altLang="zh-CN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6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225-250.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Nation, P. (1997). The language learning benefits of extensive reading. </a:t>
            </a:r>
            <a:r>
              <a:rPr kumimoji="0" lang="en-US" altLang="zh-CN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The Language Teacher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21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(5), 13-16.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Nation, P. and Wang, K. (1999) Graded readers and vocabulary. </a:t>
            </a:r>
            <a:r>
              <a:rPr kumimoji="0" lang="en-US" altLang="zh-CN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Reading in a Foreign Language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12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(2), 355-380.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Pigada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M., &amp; Schmitt, N. (2006). Vocabulary acquisition from extensive reading: A case 	study. </a:t>
            </a:r>
            <a:r>
              <a:rPr kumimoji="0" lang="en-US" altLang="zh-CN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Reading in a Foreign Language, 18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(1). Retrieved from 	http://nflrc.hawaii.edu/rfl/April2006/pigada/pigada.html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Shen, H., &amp; Jiang, X. (2013). Character reading fluency, word segmentation accuracy, and reading comprehension in L2 Chinese. </a:t>
            </a:r>
            <a:r>
              <a:rPr kumimoji="0" lang="en-US" altLang="zh-CN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Reading in a Foreign Language, 25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(1), 	1-25.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Steering Committee for the test of proficiency - </a:t>
            </a:r>
            <a:r>
              <a:rPr kumimoji="0" lang="en-US" altLang="zh-CN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Huayu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(2008). The 800 basic vocabulary. Retrieved from http://www.sc-top.org.tw/download/800Words_Beginners.pdf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Sims, J. (1996). </a:t>
            </a:r>
            <a:r>
              <a:rPr kumimoji="0" lang="en-US" altLang="zh-CN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 comparative study of improvements in reading comprehension of skill-	based instruction and extensive reading for pleasure with Taiwanese freshman 	university students 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(Doctoral dissertation). Florida State University, Tallahassee,  FL.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Tan, L. H., Spinks, J. A., Eden, G., Perfetti, C. A., &amp; Siok, W. T. (2005). 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Reading depends on writing, in Chinese.  </a:t>
            </a:r>
            <a:r>
              <a:rPr kumimoji="0" lang="en-US" altLang="zh-CN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Proceedings of the National Academy of Sciences of the 	United States of America, 102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8781-8785.</a:t>
            </a:r>
            <a:b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Tsang, W. K. (1996). Comparing the effects of reading and writing on writing performance. Applied Linguistics, 17(2), 210-233.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Waring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R. (1997). Graded and extensive reading -- questions and answers. </a:t>
            </a:r>
            <a:r>
              <a:rPr kumimoji="0" lang="en-US" altLang="zh-CN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The Language Teacher, 21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(5). Retrieved from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http://jalt-publications.org/tlt/articles/2133-graded-and-extensive-reading-	questions-and-answers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64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48000">
              <a:srgbClr val="F0F4E4"/>
            </a:gs>
            <a:gs pos="4900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Graded Reading 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1958" y="1805713"/>
            <a:ext cx="7123545" cy="4153679"/>
          </a:xfrm>
        </p:spPr>
        <p:txBody>
          <a:bodyPr>
            <a:noAutofit/>
          </a:bodyPr>
          <a:lstStyle/>
          <a:p>
            <a:r>
              <a:rPr lang="en-US" altLang="zh-CN" sz="2800" dirty="0" smtClean="0"/>
              <a:t>Limited vocabulary and grammatical structures. (Nation &amp; Wang, 1999)</a:t>
            </a:r>
          </a:p>
          <a:p>
            <a:r>
              <a:rPr lang="en-US" altLang="zh-CN" sz="2800" dirty="0" smtClean="0"/>
              <a:t>Goal is to eventually enable a learner to read native-level texts fluently.</a:t>
            </a:r>
          </a:p>
          <a:p>
            <a:r>
              <a:rPr lang="en-US" altLang="zh-CN" sz="2800" dirty="0" smtClean="0"/>
              <a:t>Helps reading fluency and accuracy, builds vocabulary knowledge. (</a:t>
            </a:r>
            <a:r>
              <a:rPr lang="en-US" altLang="zh-CN" sz="2800" dirty="0" err="1" smtClean="0"/>
              <a:t>Waring</a:t>
            </a:r>
            <a:r>
              <a:rPr lang="en-US" altLang="zh-CN" sz="2800" dirty="0" smtClean="0"/>
              <a:t>, 1997)</a:t>
            </a:r>
            <a:endParaRPr lang="zh-CN" altLang="en-US" sz="2800" dirty="0"/>
          </a:p>
        </p:txBody>
      </p:sp>
      <p:pic>
        <p:nvPicPr>
          <p:cNvPr id="4" name="Picture 2" descr="Why choose PRISM Graded Reading Series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0302" y="3882553"/>
            <a:ext cx="2501386" cy="209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Grades K – 6: Open Court Reading Seri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5648" y="388196"/>
            <a:ext cx="1859711" cy="144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https://sp.yimg.com/ib/th?id=HN.608042905554781324&amp;pid=15.1&amp;P=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8471" y="1704608"/>
            <a:ext cx="1313029" cy="1989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804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500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Reading in Chinese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81" y="1696316"/>
            <a:ext cx="6674708" cy="4435132"/>
          </a:xfrm>
        </p:spPr>
        <p:txBody>
          <a:bodyPr/>
          <a:lstStyle/>
          <a:p>
            <a:r>
              <a:rPr lang="en-US" altLang="zh-CN" sz="2400" dirty="0" smtClean="0"/>
              <a:t>Chinese written language is a </a:t>
            </a:r>
            <a:r>
              <a:rPr lang="en-US" altLang="zh-CN" sz="2400" b="1" dirty="0" smtClean="0"/>
              <a:t>non-alphabetic language</a:t>
            </a:r>
            <a:r>
              <a:rPr lang="en-US" altLang="zh-CN" sz="2400" dirty="0" smtClean="0"/>
              <a:t>.</a:t>
            </a:r>
          </a:p>
          <a:p>
            <a:r>
              <a:rPr lang="en-US" altLang="zh-CN" sz="2400" dirty="0" smtClean="0"/>
              <a:t>Chinese does not contain </a:t>
            </a:r>
            <a:r>
              <a:rPr lang="en-US" altLang="zh-CN" sz="2400" b="1" dirty="0" smtClean="0"/>
              <a:t>reliable</a:t>
            </a:r>
            <a:r>
              <a:rPr lang="en-US" altLang="zh-CN" sz="2400" dirty="0" smtClean="0"/>
              <a:t> phonetic cues.</a:t>
            </a:r>
          </a:p>
          <a:p>
            <a:r>
              <a:rPr lang="en-US" altLang="zh-CN" sz="2400" dirty="0" smtClean="0"/>
              <a:t>To become proficient readers, learners must be able to </a:t>
            </a:r>
            <a:r>
              <a:rPr lang="en-US" altLang="zh-CN" sz="2400" b="1" dirty="0" smtClean="0"/>
              <a:t>recognize characters accurately </a:t>
            </a:r>
            <a:r>
              <a:rPr lang="en-US" altLang="zh-CN" sz="2400" dirty="0" smtClean="0"/>
              <a:t>and</a:t>
            </a:r>
            <a:r>
              <a:rPr lang="en-US" altLang="zh-CN" sz="2400" b="1" dirty="0" smtClean="0"/>
              <a:t> quickly</a:t>
            </a:r>
            <a:r>
              <a:rPr lang="en-US" altLang="zh-CN" sz="2400" dirty="0" smtClean="0"/>
              <a:t> as well as develop </a:t>
            </a:r>
            <a:r>
              <a:rPr lang="en-US" altLang="zh-CN" sz="2400" b="1" dirty="0" smtClean="0"/>
              <a:t>segmentation skills</a:t>
            </a:r>
            <a:r>
              <a:rPr lang="en-US" altLang="zh-CN" sz="2400" dirty="0" smtClean="0"/>
              <a:t>. </a:t>
            </a:r>
            <a:endParaRPr lang="en-US" altLang="zh-CN" sz="2400" dirty="0"/>
          </a:p>
          <a:p>
            <a:r>
              <a:rPr lang="en-US" altLang="zh-CN" sz="2400" dirty="0" smtClean="0"/>
              <a:t>Complexity of Chinese script leads to higher levels of </a:t>
            </a:r>
            <a:r>
              <a:rPr lang="en-US" altLang="zh-CN" sz="2400" b="1" dirty="0" smtClean="0"/>
              <a:t>anxiety</a:t>
            </a:r>
            <a:r>
              <a:rPr lang="en-US" altLang="zh-CN" sz="2400" dirty="0" smtClean="0"/>
              <a:t>.</a:t>
            </a:r>
          </a:p>
          <a:p>
            <a:endParaRPr lang="zh-CN" altLang="en-US" dirty="0"/>
          </a:p>
        </p:txBody>
      </p:sp>
      <p:pic>
        <p:nvPicPr>
          <p:cNvPr id="2050" name="Picture 2" descr="read any chinese text without the need for a diction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789" y="2048046"/>
            <a:ext cx="3542117" cy="2762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232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100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Literature Review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4600" y="1464338"/>
            <a:ext cx="8445843" cy="4646140"/>
          </a:xfrm>
        </p:spPr>
        <p:txBody>
          <a:bodyPr>
            <a:noAutofit/>
          </a:bodyPr>
          <a:lstStyle/>
          <a:p>
            <a:r>
              <a:rPr lang="en-US" altLang="zh-CN" sz="2000" dirty="0" smtClean="0"/>
              <a:t>Horst (2005)</a:t>
            </a:r>
          </a:p>
          <a:p>
            <a:pPr lvl="1"/>
            <a:r>
              <a:rPr lang="en-US" altLang="zh-CN" sz="1800" dirty="0" smtClean="0"/>
              <a:t>Two graded readers/week for six weeks.</a:t>
            </a:r>
          </a:p>
          <a:p>
            <a:pPr lvl="1"/>
            <a:r>
              <a:rPr lang="en-US" altLang="zh-CN" sz="1800" dirty="0" smtClean="0"/>
              <a:t>Gained knowledge of more than half of the new vocabulary identified in the books that they read.</a:t>
            </a:r>
          </a:p>
          <a:p>
            <a:r>
              <a:rPr lang="en-US" altLang="zh-CN" sz="2000" dirty="0" err="1" smtClean="0"/>
              <a:t>Pigada</a:t>
            </a:r>
            <a:r>
              <a:rPr lang="en-US" altLang="zh-CN" sz="2000" dirty="0" smtClean="0"/>
              <a:t> and Schmitt (2006)</a:t>
            </a:r>
          </a:p>
          <a:p>
            <a:pPr lvl="1"/>
            <a:r>
              <a:rPr lang="en-US" altLang="zh-CN" sz="1800" dirty="0" smtClean="0"/>
              <a:t>One reader per week for four weeks.</a:t>
            </a:r>
          </a:p>
          <a:p>
            <a:pPr lvl="1"/>
            <a:r>
              <a:rPr lang="en-US" altLang="zh-CN" sz="1800" dirty="0" smtClean="0"/>
              <a:t>Knowledge of 65% of the vocabulary  words was enhanced partially or fully.</a:t>
            </a:r>
          </a:p>
          <a:p>
            <a:r>
              <a:rPr lang="en-US" altLang="zh-CN" sz="2000" dirty="0" smtClean="0"/>
              <a:t>Hafiz and Tudor (1989)</a:t>
            </a:r>
          </a:p>
          <a:p>
            <a:pPr lvl="1"/>
            <a:r>
              <a:rPr lang="en-US" altLang="zh-CN" sz="1800" dirty="0" smtClean="0"/>
              <a:t>60 hour graded reading program</a:t>
            </a:r>
          </a:p>
          <a:p>
            <a:pPr lvl="1"/>
            <a:r>
              <a:rPr lang="en-US" altLang="zh-CN" sz="1800" dirty="0" smtClean="0"/>
              <a:t>Significant gains in both reading and writing</a:t>
            </a:r>
            <a:endParaRPr lang="en-US" altLang="zh-CN" sz="1800" dirty="0"/>
          </a:p>
          <a:p>
            <a:r>
              <a:rPr lang="en-US" altLang="zh-CN" sz="2000" dirty="0" smtClean="0"/>
              <a:t>Studies on the effect of graded readings for the development of non-alphabetic languages are lacking. </a:t>
            </a:r>
            <a:endParaRPr lang="zh-CN" altLang="en-US" sz="2000" dirty="0"/>
          </a:p>
        </p:txBody>
      </p:sp>
      <p:pic>
        <p:nvPicPr>
          <p:cNvPr id="5122" name="Picture 2" descr="https://sp.yimg.com/ib/th?id=HN.608004186430246836&amp;pid=15.1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1912" y="1464338"/>
            <a:ext cx="2857500" cy="2847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640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300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Research Questions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7509" y="1562807"/>
            <a:ext cx="6872416" cy="4303326"/>
          </a:xfrm>
        </p:spPr>
        <p:txBody>
          <a:bodyPr>
            <a:noAutofit/>
          </a:bodyPr>
          <a:lstStyle/>
          <a:p>
            <a:r>
              <a:rPr lang="en-US" altLang="zh-CN" sz="2800" dirty="0" smtClean="0"/>
              <a:t>How effective is the use of graded readings in a beginning Chinese class?</a:t>
            </a:r>
          </a:p>
          <a:p>
            <a:pPr lvl="1"/>
            <a:r>
              <a:rPr lang="en-US" altLang="zh-CN" sz="2400" dirty="0" smtClean="0"/>
              <a:t>Does the use of graded readings help learners acquire class materials?</a:t>
            </a:r>
          </a:p>
          <a:p>
            <a:pPr lvl="1"/>
            <a:r>
              <a:rPr lang="en-US" altLang="zh-CN" sz="2400" dirty="0" smtClean="0"/>
              <a:t>Does the use of graded readings help learners gain language knowledge taught in the readings?</a:t>
            </a:r>
          </a:p>
          <a:p>
            <a:r>
              <a:rPr lang="en-US" altLang="zh-CN" sz="2800" dirty="0"/>
              <a:t> </a:t>
            </a:r>
            <a:r>
              <a:rPr lang="en-US" altLang="zh-CN" sz="2800" dirty="0" smtClean="0"/>
              <a:t>What are learner’s perceptions of using graded readings?</a:t>
            </a:r>
          </a:p>
        </p:txBody>
      </p:sp>
      <p:pic>
        <p:nvPicPr>
          <p:cNvPr id="4098" name="Picture 2" descr="https://sp.yimg.com/ib/th?id=HN.607986405267997104&amp;pid=15.1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7989" y="1762896"/>
            <a:ext cx="3185811" cy="3903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386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5013" y="624110"/>
            <a:ext cx="8911687" cy="1280890"/>
          </a:xfrm>
        </p:spPr>
        <p:txBody>
          <a:bodyPr>
            <a:normAutofit/>
          </a:bodyPr>
          <a:lstStyle/>
          <a:p>
            <a:r>
              <a:rPr lang="en-US" altLang="zh-CN" sz="3200" dirty="0" smtClean="0"/>
              <a:t>The Graded Readings Used in This Study</a:t>
            </a:r>
            <a:endParaRPr lang="zh-CN" alt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2455" y="1905000"/>
            <a:ext cx="9656805" cy="4665792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sz="2400" dirty="0" smtClean="0"/>
              <a:t>20 readings</a:t>
            </a:r>
          </a:p>
          <a:p>
            <a:r>
              <a:rPr lang="en-US" altLang="zh-CN" sz="2400" dirty="0" smtClean="0"/>
              <a:t>Each reading divided into four sections</a:t>
            </a:r>
          </a:p>
          <a:p>
            <a:pPr lvl="1"/>
            <a:r>
              <a:rPr lang="en-US" altLang="zh-CN" sz="2000" dirty="0" smtClean="0"/>
              <a:t>Pre-reading</a:t>
            </a:r>
          </a:p>
          <a:p>
            <a:pPr lvl="1"/>
            <a:r>
              <a:rPr lang="en-US" altLang="zh-CN" sz="2000" dirty="0" smtClean="0"/>
              <a:t>Writing</a:t>
            </a:r>
          </a:p>
          <a:p>
            <a:pPr lvl="1"/>
            <a:r>
              <a:rPr lang="en-US" altLang="zh-CN" sz="2000" dirty="0" smtClean="0"/>
              <a:t>Reading text</a:t>
            </a:r>
          </a:p>
          <a:p>
            <a:pPr lvl="1"/>
            <a:r>
              <a:rPr lang="en-US" altLang="zh-CN" sz="2000" dirty="0" smtClean="0"/>
              <a:t>Task completion</a:t>
            </a:r>
          </a:p>
          <a:p>
            <a:r>
              <a:rPr lang="en-US" altLang="zh-CN" sz="2400" dirty="0" smtClean="0"/>
              <a:t>Readings began with around 30 characters and slowly increased to 150 characters.</a:t>
            </a:r>
          </a:p>
          <a:p>
            <a:r>
              <a:rPr lang="en-US" altLang="zh-CN" sz="2400" dirty="0" smtClean="0"/>
              <a:t>Story follows a family who discovers their father is stealing from his workplace. </a:t>
            </a:r>
          </a:p>
          <a:p>
            <a:r>
              <a:rPr lang="en-US" altLang="zh-CN" sz="2400" dirty="0" smtClean="0"/>
              <a:t>Characters used in readings were taken from top 800 most commonly used characters. (Steering Committee for the Test of Proficiency – </a:t>
            </a:r>
            <a:r>
              <a:rPr lang="en-US" altLang="zh-CN" sz="2400" dirty="0" err="1" smtClean="0"/>
              <a:t>Huayu</a:t>
            </a:r>
            <a:r>
              <a:rPr lang="en-US" altLang="zh-CN" sz="2400" dirty="0" smtClean="0"/>
              <a:t>, 2008)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0461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8200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7287" y="426587"/>
            <a:ext cx="4671754" cy="612689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8492" y="426588"/>
            <a:ext cx="4637185" cy="6126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25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300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1854" y="361762"/>
            <a:ext cx="4723498" cy="618755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6689" y="361762"/>
            <a:ext cx="4693977" cy="6186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35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600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5138" y="639178"/>
            <a:ext cx="10515600" cy="1325563"/>
          </a:xfrm>
        </p:spPr>
        <p:txBody>
          <a:bodyPr/>
          <a:lstStyle/>
          <a:p>
            <a:r>
              <a:rPr lang="en-US" altLang="zh-CN" dirty="0" smtClean="0"/>
              <a:t>Participants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5298989" cy="4360991"/>
          </a:xfrm>
        </p:spPr>
        <p:txBody>
          <a:bodyPr>
            <a:normAutofit/>
          </a:bodyPr>
          <a:lstStyle/>
          <a:p>
            <a:r>
              <a:rPr lang="en-US" altLang="zh-CN" sz="2800" dirty="0" smtClean="0"/>
              <a:t>28 students in a first-year  Chinese course</a:t>
            </a:r>
          </a:p>
          <a:p>
            <a:pPr lvl="1"/>
            <a:r>
              <a:rPr lang="en-US" altLang="zh-CN" sz="2400" dirty="0" smtClean="0"/>
              <a:t>14 participants from section 001 / 14 participants from section 002</a:t>
            </a:r>
          </a:p>
          <a:p>
            <a:pPr lvl="1"/>
            <a:r>
              <a:rPr lang="en-US" altLang="zh-CN" sz="2400" dirty="0" smtClean="0"/>
              <a:t>19 males / 9 females</a:t>
            </a:r>
          </a:p>
          <a:p>
            <a:pPr lvl="1"/>
            <a:r>
              <a:rPr lang="en-US" altLang="zh-CN" sz="2400" dirty="0" smtClean="0"/>
              <a:t>18-29 years old</a:t>
            </a:r>
          </a:p>
          <a:p>
            <a:pPr lvl="1"/>
            <a:r>
              <a:rPr lang="en-US" altLang="zh-CN" sz="2400" dirty="0" smtClean="0"/>
              <a:t>All were native English speakers</a:t>
            </a:r>
            <a:endParaRPr lang="en-US" altLang="zh-CN" sz="2400" dirty="0"/>
          </a:p>
        </p:txBody>
      </p:sp>
      <p:pic>
        <p:nvPicPr>
          <p:cNvPr id="6146" name="Picture 2" descr="https://sp.yimg.com/ib/th?id=HN.608048214130622749&amp;pid=15.1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2938" y="1520610"/>
            <a:ext cx="3810000" cy="3714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144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1617</TotalTime>
  <Words>878</Words>
  <Application>Microsoft Office PowerPoint</Application>
  <PresentationFormat>Widescreen</PresentationFormat>
  <Paragraphs>161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SimSun</vt:lpstr>
      <vt:lpstr>幼圆</vt:lpstr>
      <vt:lpstr>Arial</vt:lpstr>
      <vt:lpstr>Century Gothic</vt:lpstr>
      <vt:lpstr>Times New Roman</vt:lpstr>
      <vt:lpstr>Wingdings 3</vt:lpstr>
      <vt:lpstr>Wisp</vt:lpstr>
      <vt:lpstr>Evaluating the Use of Graded Readings with Chinese Language Beginners</vt:lpstr>
      <vt:lpstr>Graded Reading </vt:lpstr>
      <vt:lpstr>Reading in Chinese</vt:lpstr>
      <vt:lpstr>Literature Review</vt:lpstr>
      <vt:lpstr>Research Questions</vt:lpstr>
      <vt:lpstr>The Graded Readings Used in This Study</vt:lpstr>
      <vt:lpstr>PowerPoint Presentation</vt:lpstr>
      <vt:lpstr>PowerPoint Presentation</vt:lpstr>
      <vt:lpstr>Participants</vt:lpstr>
      <vt:lpstr>Data Collection and Procedure </vt:lpstr>
      <vt:lpstr>Results: In-class material</vt:lpstr>
      <vt:lpstr>Results: extra tests</vt:lpstr>
      <vt:lpstr>Learner’s Perceptions of Using Graded Readers</vt:lpstr>
      <vt:lpstr>Conclusion</vt:lpstr>
      <vt:lpstr>Limitations</vt:lpstr>
      <vt:lpstr>Questions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Evaluating the Use of Graded Readings with Chinese Language Beginners</dc:title>
  <dc:creator>Frederick Poole</dc:creator>
  <cp:lastModifiedBy>Frederick Poole</cp:lastModifiedBy>
  <cp:revision>24</cp:revision>
  <dcterms:created xsi:type="dcterms:W3CDTF">2014-09-28T19:40:02Z</dcterms:created>
  <dcterms:modified xsi:type="dcterms:W3CDTF">2014-11-23T16:10:26Z</dcterms:modified>
</cp:coreProperties>
</file>